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48" d="100"/>
          <a:sy n="48" d="100"/>
        </p:scale>
        <p:origin x="418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518036" y="802644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485237" y="3495615"/>
            <a:ext cx="5482998" cy="2585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96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  <a:p>
            <a:pPr algn="ctr">
              <a:lnSpc>
                <a:spcPts val="11059"/>
              </a:lnSpc>
            </a:pPr>
            <a:r>
              <a:rPr lang="en-US" sz="3200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Content Performance Report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9DC99D-7081-4DF6-AA26-9C398E228B15}"/>
              </a:ext>
            </a:extLst>
          </p:cNvPr>
          <p:cNvSpPr txBox="1"/>
          <p:nvPr/>
        </p:nvSpPr>
        <p:spPr>
          <a:xfrm>
            <a:off x="11210517" y="1337486"/>
            <a:ext cx="6096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Analysis</a:t>
            </a:r>
          </a:p>
          <a:p>
            <a:endParaRPr lang="en-US" dirty="0"/>
          </a:p>
          <a:p>
            <a:r>
              <a:rPr lang="en-US" sz="2000" dirty="0"/>
              <a:t>Animals and science are the two most popular categories of content showing that people enjoy real life and factual content the most.</a:t>
            </a:r>
          </a:p>
          <a:p>
            <a:r>
              <a:rPr lang="en-US" sz="2000" dirty="0"/>
              <a:t>Photos are most posted in Social Buzz.</a:t>
            </a:r>
            <a:endParaRPr lang="en-IN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1EE622-8AA5-4CA3-AE9D-2B3F313CD1AF}"/>
              </a:ext>
            </a:extLst>
          </p:cNvPr>
          <p:cNvSpPr txBox="1"/>
          <p:nvPr/>
        </p:nvSpPr>
        <p:spPr>
          <a:xfrm>
            <a:off x="11372566" y="4014295"/>
            <a:ext cx="6096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Insights</a:t>
            </a:r>
          </a:p>
          <a:p>
            <a:endParaRPr lang="en-US" dirty="0"/>
          </a:p>
          <a:p>
            <a:r>
              <a:rPr lang="en-US" sz="2000" dirty="0"/>
              <a:t>Food is  common theme with the top 5 popular categories with healthy eating is the highest.</a:t>
            </a:r>
          </a:p>
          <a:p>
            <a:r>
              <a:rPr lang="en-US" sz="2000" dirty="0"/>
              <a:t>This may give an indication to audience within user base.</a:t>
            </a:r>
          </a:p>
          <a:p>
            <a:r>
              <a:rPr lang="en-US" sz="2000" dirty="0"/>
              <a:t>You could use this insight to create a campaign work with healthy eating brands to boost user engagement.</a:t>
            </a:r>
          </a:p>
          <a:p>
            <a:endParaRPr lang="en-US" sz="2000" dirty="0"/>
          </a:p>
          <a:p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FC09D1-404E-47A2-8086-B04B85D9966D}"/>
              </a:ext>
            </a:extLst>
          </p:cNvPr>
          <p:cNvSpPr txBox="1"/>
          <p:nvPr/>
        </p:nvSpPr>
        <p:spPr>
          <a:xfrm>
            <a:off x="11372566" y="6878377"/>
            <a:ext cx="609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Next Steps</a:t>
            </a:r>
          </a:p>
          <a:p>
            <a:pPr algn="ctr"/>
            <a:endParaRPr lang="en-US" sz="2000" b="1" dirty="0"/>
          </a:p>
          <a:p>
            <a:pPr algn="ctr"/>
            <a:endParaRPr lang="en-US" sz="2000" b="1" dirty="0"/>
          </a:p>
          <a:p>
            <a:r>
              <a:rPr lang="en-US" sz="2000" dirty="0"/>
              <a:t>This ad-hoc analysis is insightful, but its time to take this analysis into large scale production for real time understanding of your business. We can show you how to do.</a:t>
            </a: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2" y="554714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62670" y="2005583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2041306" y="2005584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A20FB3-766E-48D4-B338-7A7F9FD30B4A}"/>
              </a:ext>
            </a:extLst>
          </p:cNvPr>
          <p:cNvSpPr txBox="1"/>
          <p:nvPr/>
        </p:nvSpPr>
        <p:spPr>
          <a:xfrm>
            <a:off x="8930871" y="2343625"/>
            <a:ext cx="645798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Social Buzz is the fastest growing technology unicorn that needs  to adapt quickly to its global scale.</a:t>
            </a:r>
          </a:p>
          <a:p>
            <a:r>
              <a:rPr lang="en-US" sz="2800" dirty="0"/>
              <a:t>Accenture  has begun three month POC focusing on these task.</a:t>
            </a:r>
          </a:p>
          <a:p>
            <a:endParaRPr lang="en-US" sz="2800" dirty="0"/>
          </a:p>
          <a:p>
            <a:pPr marL="342900" indent="-342900">
              <a:buAutoNum type="arabicParenBoth"/>
            </a:pPr>
            <a:r>
              <a:rPr lang="en-US" sz="2800" dirty="0"/>
              <a:t>An audit of their big data practice.</a:t>
            </a:r>
          </a:p>
          <a:p>
            <a:pPr marL="342900" indent="-342900">
              <a:buAutoNum type="arabicParenBoth"/>
            </a:pPr>
            <a:endParaRPr lang="en-US" sz="2800" dirty="0"/>
          </a:p>
          <a:p>
            <a:pPr marL="342900" indent="-342900">
              <a:buAutoNum type="arabicParenBoth"/>
            </a:pPr>
            <a:r>
              <a:rPr lang="en-US" sz="2800" dirty="0"/>
              <a:t>Recommendations for a successful IPO.</a:t>
            </a:r>
          </a:p>
          <a:p>
            <a:pPr marL="342900" indent="-342900">
              <a:buAutoNum type="arabicParenBoth"/>
            </a:pPr>
            <a:endParaRPr lang="en-US" sz="2800" dirty="0"/>
          </a:p>
          <a:p>
            <a:pPr marL="342900" indent="-342900">
              <a:buAutoNum type="arabicParenBoth"/>
            </a:pPr>
            <a:r>
              <a:rPr lang="en-US" sz="2800" dirty="0"/>
              <a:t>An analysis to find Social Buzz’s top 5 most popular categories of content.</a:t>
            </a:r>
          </a:p>
          <a:p>
            <a:pPr marL="342900" indent="-342900">
              <a:buAutoNum type="arabicParenBoth"/>
            </a:pP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75021" y="18934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5BCA62-B6C6-4E4C-92DC-7A1186D8B716}"/>
              </a:ext>
            </a:extLst>
          </p:cNvPr>
          <p:cNvSpPr txBox="1"/>
          <p:nvPr/>
        </p:nvSpPr>
        <p:spPr>
          <a:xfrm>
            <a:off x="3076453" y="4649044"/>
            <a:ext cx="685586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Over </a:t>
            </a:r>
            <a:r>
              <a:rPr lang="en-US" sz="3200" b="1" u="sng" dirty="0">
                <a:solidFill>
                  <a:schemeClr val="bg1"/>
                </a:solidFill>
              </a:rPr>
              <a:t>100,000</a:t>
            </a:r>
            <a:r>
              <a:rPr lang="en-US" sz="3200" b="1" dirty="0">
                <a:solidFill>
                  <a:schemeClr val="bg1"/>
                </a:solidFill>
              </a:rPr>
              <a:t> posts per day.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u="sng">
                <a:solidFill>
                  <a:schemeClr val="bg1"/>
                </a:solidFill>
              </a:rPr>
              <a:t>3,65,00,000</a:t>
            </a:r>
            <a:r>
              <a:rPr lang="en-US" sz="3200" b="1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pieces of content every year.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But when to capitalize on it when</a:t>
            </a:r>
            <a:r>
              <a:rPr lang="en-IN" sz="3200" b="1" dirty="0">
                <a:solidFill>
                  <a:schemeClr val="bg1"/>
                </a:solidFill>
              </a:rPr>
              <a:t> there is so much</a:t>
            </a:r>
            <a:br>
              <a:rPr lang="en-IN" sz="3200" b="1" dirty="0">
                <a:solidFill>
                  <a:schemeClr val="bg1"/>
                </a:solidFill>
              </a:rPr>
            </a:br>
            <a:endParaRPr lang="en-IN" sz="3200" b="1" dirty="0">
              <a:solidFill>
                <a:schemeClr val="bg1"/>
              </a:solidFill>
            </a:endParaRPr>
          </a:p>
          <a:p>
            <a:r>
              <a:rPr lang="en-IN" sz="3200" b="1" u="sng" dirty="0">
                <a:solidFill>
                  <a:schemeClr val="bg1"/>
                </a:solidFill>
              </a:rPr>
              <a:t>Analysis to find  Social Buzz top 5 most categories of content.</a:t>
            </a:r>
            <a:endParaRPr lang="en-US" sz="3200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950003" y="7059207"/>
            <a:ext cx="2001053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33600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172903" y="7025118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117249" y="4202974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092829" y="1190320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EBC5AF-9BD4-4D9E-AE10-359B761419E6}"/>
              </a:ext>
            </a:extLst>
          </p:cNvPr>
          <p:cNvSpPr txBox="1"/>
          <p:nvPr/>
        </p:nvSpPr>
        <p:spPr>
          <a:xfrm>
            <a:off x="14293092" y="1623671"/>
            <a:ext cx="277570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Marcus Rampton</a:t>
            </a:r>
          </a:p>
          <a:p>
            <a:r>
              <a:rPr lang="en-US" sz="2400" dirty="0"/>
              <a:t>Senior Principal</a:t>
            </a:r>
            <a:endParaRPr lang="en-IN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1495E4-EC57-452E-8067-6A59DB394843}"/>
              </a:ext>
            </a:extLst>
          </p:cNvPr>
          <p:cNvSpPr txBox="1"/>
          <p:nvPr/>
        </p:nvSpPr>
        <p:spPr>
          <a:xfrm>
            <a:off x="14229637" y="4525688"/>
            <a:ext cx="35516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Andrew Fleming</a:t>
            </a:r>
          </a:p>
          <a:p>
            <a:r>
              <a:rPr lang="en-US" sz="2400" dirty="0"/>
              <a:t>Chief Technical Architect</a:t>
            </a:r>
            <a:endParaRPr lang="en-IN" sz="2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4661FE-598A-4659-9BCD-BB87190D9B34}"/>
              </a:ext>
            </a:extLst>
          </p:cNvPr>
          <p:cNvSpPr txBox="1"/>
          <p:nvPr/>
        </p:nvSpPr>
        <p:spPr>
          <a:xfrm>
            <a:off x="14293092" y="7655499"/>
            <a:ext cx="348818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(Myself)</a:t>
            </a:r>
          </a:p>
          <a:p>
            <a:r>
              <a:rPr lang="en-US" sz="2400" dirty="0"/>
              <a:t>Data Analyst</a:t>
            </a:r>
            <a:endParaRPr lang="en-I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DBF7CE-BBF4-4C59-9EFE-6F9DE163263F}"/>
              </a:ext>
            </a:extLst>
          </p:cNvPr>
          <p:cNvSpPr txBox="1"/>
          <p:nvPr/>
        </p:nvSpPr>
        <p:spPr>
          <a:xfrm>
            <a:off x="4346526" y="1291054"/>
            <a:ext cx="38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F7A36E-9AFD-4725-A198-9CF06C5E2CE1}"/>
              </a:ext>
            </a:extLst>
          </p:cNvPr>
          <p:cNvSpPr txBox="1"/>
          <p:nvPr/>
        </p:nvSpPr>
        <p:spPr>
          <a:xfrm>
            <a:off x="6333432" y="2953842"/>
            <a:ext cx="38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69F99-F98F-4A57-A640-70D7E191AA08}"/>
              </a:ext>
            </a:extLst>
          </p:cNvPr>
          <p:cNvSpPr txBox="1"/>
          <p:nvPr/>
        </p:nvSpPr>
        <p:spPr>
          <a:xfrm>
            <a:off x="7918573" y="4504401"/>
            <a:ext cx="38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Modelling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3693A-232E-4DB9-BD3A-F89525679FA8}"/>
              </a:ext>
            </a:extLst>
          </p:cNvPr>
          <p:cNvSpPr txBox="1"/>
          <p:nvPr/>
        </p:nvSpPr>
        <p:spPr>
          <a:xfrm>
            <a:off x="9842250" y="6090917"/>
            <a:ext cx="38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D94E75-E05D-4E28-AF91-15EF5BBFD99D}"/>
              </a:ext>
            </a:extLst>
          </p:cNvPr>
          <p:cNvSpPr txBox="1"/>
          <p:nvPr/>
        </p:nvSpPr>
        <p:spPr>
          <a:xfrm>
            <a:off x="11578642" y="7784814"/>
            <a:ext cx="3847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Insights</a:t>
            </a:r>
            <a:endParaRPr lang="en-IN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A2A29B8-47CF-4D05-A25E-EE6F91C8D194}"/>
              </a:ext>
            </a:extLst>
          </p:cNvPr>
          <p:cNvSpPr txBox="1"/>
          <p:nvPr/>
        </p:nvSpPr>
        <p:spPr>
          <a:xfrm>
            <a:off x="1824315" y="4018096"/>
            <a:ext cx="35376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16</a:t>
            </a:r>
          </a:p>
          <a:p>
            <a:pPr algn="ctr"/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  <a:p>
            <a:pPr algn="ctr"/>
            <a:r>
              <a:rPr lang="en-US" sz="3200" b="1" dirty="0"/>
              <a:t>Unique</a:t>
            </a:r>
          </a:p>
          <a:p>
            <a:pPr algn="ctr"/>
            <a:r>
              <a:rPr lang="en-US" sz="3200" b="1" dirty="0"/>
              <a:t>Categories</a:t>
            </a:r>
            <a:endParaRPr lang="en-IN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1786B-989D-4895-88C7-FB324C4D0814}"/>
              </a:ext>
            </a:extLst>
          </p:cNvPr>
          <p:cNvSpPr txBox="1"/>
          <p:nvPr/>
        </p:nvSpPr>
        <p:spPr>
          <a:xfrm>
            <a:off x="7036024" y="3978493"/>
            <a:ext cx="353767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1897</a:t>
            </a:r>
          </a:p>
          <a:p>
            <a:pPr algn="ctr"/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  <a:p>
            <a:pPr algn="ctr"/>
            <a:r>
              <a:rPr lang="en-US" sz="3200" b="1" dirty="0"/>
              <a:t>Reaction to</a:t>
            </a:r>
          </a:p>
          <a:p>
            <a:pPr algn="ctr"/>
            <a:r>
              <a:rPr lang="en-US" sz="3200" b="1" dirty="0"/>
              <a:t>Animal posts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F44DF6-E812-4C89-A75A-D779ABB1D4F9}"/>
              </a:ext>
            </a:extLst>
          </p:cNvPr>
          <p:cNvSpPr txBox="1"/>
          <p:nvPr/>
        </p:nvSpPr>
        <p:spPr>
          <a:xfrm>
            <a:off x="12387616" y="3701494"/>
            <a:ext cx="353767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50000"/>
                  </a:schemeClr>
                </a:solidFill>
                <a:highlight>
                  <a:srgbClr val="FFFF00"/>
                </a:highlight>
              </a:rPr>
              <a:t>January</a:t>
            </a:r>
          </a:p>
          <a:p>
            <a:pPr algn="ctr"/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endParaRPr lang="en-US" sz="3600" b="1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sz="3200" b="1" dirty="0"/>
              <a:t>Month with</a:t>
            </a:r>
          </a:p>
          <a:p>
            <a:pPr algn="ctr"/>
            <a:r>
              <a:rPr lang="en-US" sz="3200" b="1" dirty="0"/>
              <a:t>Most post</a:t>
            </a:r>
          </a:p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EE74AE-3A6F-4C35-8873-886931C71AAA}"/>
              </a:ext>
            </a:extLst>
          </p:cNvPr>
          <p:cNvSpPr txBox="1"/>
          <p:nvPr/>
        </p:nvSpPr>
        <p:spPr>
          <a:xfrm>
            <a:off x="3350775" y="2039312"/>
            <a:ext cx="9582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From previous slide we get insights from data.</a:t>
            </a:r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CF9A53B-E2A1-468F-8AB0-D2949DDBF0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077" y="1409900"/>
            <a:ext cx="9753599" cy="71886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14A5F37-1C48-4BDA-B11A-43B2FEFE8016}"/>
              </a:ext>
            </a:extLst>
          </p:cNvPr>
          <p:cNvSpPr txBox="1"/>
          <p:nvPr/>
        </p:nvSpPr>
        <p:spPr>
          <a:xfrm>
            <a:off x="7233300" y="8874840"/>
            <a:ext cx="1234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of each category. The marks are labeled by sum of score.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79A63FE4-9A2D-4573-BDEE-86ED28D12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46" y="1001061"/>
            <a:ext cx="11373954" cy="705044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B26B34-A0EA-4945-8BE5-8083439A0593}"/>
              </a:ext>
            </a:extLst>
          </p:cNvPr>
          <p:cNvSpPr txBox="1"/>
          <p:nvPr/>
        </p:nvSpPr>
        <p:spPr>
          <a:xfrm>
            <a:off x="6285591" y="7998743"/>
            <a:ext cx="792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Photos are most posted in Social Buzz</a:t>
            </a:r>
            <a:r>
              <a:rPr lang="en-US" sz="1800" dirty="0"/>
              <a:t>.</a:t>
            </a:r>
            <a:endParaRPr lang="en-IN" sz="18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335</Words>
  <Application>Microsoft Office PowerPoint</Application>
  <PresentationFormat>Custom</PresentationFormat>
  <Paragraphs>101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HARSHIT MAHESHWARI</cp:lastModifiedBy>
  <cp:revision>18</cp:revision>
  <dcterms:created xsi:type="dcterms:W3CDTF">2006-08-16T00:00:00Z</dcterms:created>
  <dcterms:modified xsi:type="dcterms:W3CDTF">2023-07-11T09:50:14Z</dcterms:modified>
  <dc:identifier>DAEhDyfaYKE</dc:identifier>
</cp:coreProperties>
</file>